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4"/>
  </p:notesMasterIdLst>
  <p:sldIdLst>
    <p:sldId id="261" r:id="rId2"/>
    <p:sldId id="262" r:id="rId3"/>
  </p:sldIdLst>
  <p:sldSz cx="7775575" cy="10907713"/>
  <p:notesSz cx="6797675" cy="99266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CCCC"/>
    <a:srgbClr val="66FFFF"/>
    <a:srgbClr val="00FFFF"/>
    <a:srgbClr val="99FF66"/>
    <a:srgbClr val="FF9999"/>
    <a:srgbClr val="009900"/>
    <a:srgbClr val="00CC66"/>
    <a:srgbClr val="C30D23"/>
    <a:srgbClr val="E947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2298" y="54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8" cy="498055"/>
          </a:xfrm>
          <a:prstGeom prst="rect">
            <a:avLst/>
          </a:prstGeom>
        </p:spPr>
        <p:txBody>
          <a:bodyPr vert="horz" lIns="91453" tIns="45726" rIns="91453" bIns="45726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8" cy="498055"/>
          </a:xfrm>
          <a:prstGeom prst="rect">
            <a:avLst/>
          </a:prstGeom>
        </p:spPr>
        <p:txBody>
          <a:bodyPr vert="horz" lIns="91453" tIns="45726" rIns="91453" bIns="45726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5038" y="1239838"/>
            <a:ext cx="23876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3" tIns="45726" rIns="91453" bIns="4572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3"/>
          </a:xfrm>
          <a:prstGeom prst="rect">
            <a:avLst/>
          </a:prstGeom>
        </p:spPr>
        <p:txBody>
          <a:bodyPr vert="horz" lIns="91453" tIns="45726" rIns="91453" bIns="4572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28586"/>
            <a:ext cx="2945658" cy="498054"/>
          </a:xfrm>
          <a:prstGeom prst="rect">
            <a:avLst/>
          </a:prstGeom>
        </p:spPr>
        <p:txBody>
          <a:bodyPr vert="horz" lIns="91453" tIns="45726" rIns="91453" bIns="45726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6" y="9428586"/>
            <a:ext cx="2945658" cy="498054"/>
          </a:xfrm>
          <a:prstGeom prst="rect">
            <a:avLst/>
          </a:prstGeom>
        </p:spPr>
        <p:txBody>
          <a:bodyPr vert="horz" lIns="91453" tIns="45726" rIns="91453" bIns="45726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png"/><Relationship Id="rId3" Type="http://schemas.openxmlformats.org/officeDocument/2006/relationships/image" Target="../media/image2.emf"/><Relationship Id="rId7" Type="http://schemas.openxmlformats.org/officeDocument/2006/relationships/image" Target="../media/image6.gif"/><Relationship Id="rId12" Type="http://schemas.openxmlformats.org/officeDocument/2006/relationships/image" Target="../media/image11.gif"/><Relationship Id="rId2" Type="http://schemas.openxmlformats.org/officeDocument/2006/relationships/image" Target="../media/image1.emf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gif"/><Relationship Id="rId11" Type="http://schemas.openxmlformats.org/officeDocument/2006/relationships/image" Target="../media/image10.emf"/><Relationship Id="rId5" Type="http://schemas.openxmlformats.org/officeDocument/2006/relationships/image" Target="../media/image4.gif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gif"/><Relationship Id="rId9" Type="http://schemas.openxmlformats.org/officeDocument/2006/relationships/image" Target="../media/image8.gif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ing.com/images/search?view=detailV2&amp;ccid=bnzdm/21&amp;id=16312A1E48E05007E9E2999C4E53D6110D819CE9&amp;q=%e4%bb%95%e4%ba%8b%e3%80%80%e3%82%a4%e3%83%a9%e3%82%b9%e3%83%88&amp;simid=608005982839179230&amp;selectedIndex=26" TargetMode="External"/><Relationship Id="rId13" Type="http://schemas.openxmlformats.org/officeDocument/2006/relationships/hyperlink" Target="http://www.bing.com/images/search?view=detailV2&amp;ccid=7TST820/&amp;id=289C3C5C99ADC78718187B4C1DC98858B8BC44D7&amp;q=%e6%b3%a3%e3%81%8f%e8%b5%a4%e3%81%a1%e3%82%83%e3%82%93%e3%80%80%e3%82%a4%e3%83%a9%e3%82%b9%e3%83%88&amp;simid=608042382680002241&amp;selectedIndex=1" TargetMode="External"/><Relationship Id="rId18" Type="http://schemas.openxmlformats.org/officeDocument/2006/relationships/image" Target="../media/image24.gif"/><Relationship Id="rId3" Type="http://schemas.openxmlformats.org/officeDocument/2006/relationships/image" Target="../media/image2.emf"/><Relationship Id="rId21" Type="http://schemas.openxmlformats.org/officeDocument/2006/relationships/image" Target="../media/image26.png"/><Relationship Id="rId7" Type="http://schemas.openxmlformats.org/officeDocument/2006/relationships/image" Target="../media/image17.jpeg"/><Relationship Id="rId12" Type="http://schemas.openxmlformats.org/officeDocument/2006/relationships/image" Target="../media/image20.gif"/><Relationship Id="rId17" Type="http://schemas.openxmlformats.org/officeDocument/2006/relationships/image" Target="../media/image23.gif"/><Relationship Id="rId2" Type="http://schemas.openxmlformats.org/officeDocument/2006/relationships/image" Target="../media/image1.emf"/><Relationship Id="rId16" Type="http://schemas.openxmlformats.org/officeDocument/2006/relationships/image" Target="../media/image6.gif"/><Relationship Id="rId20" Type="http://schemas.openxmlformats.org/officeDocument/2006/relationships/hyperlink" Target="http://www.bing.com/images/search?view=detailV2&amp;ccid=fzHrKCZG&amp;id=1B85DD59AB75B36616F063A5F30ED2339F566E6D&amp;q=%e7%9b%b8%e8%ab%87%e3%80%80%e3%82%a4%e3%83%a9%e3%82%b9%e3%83%88&amp;simid=607996009905520897&amp;selectedIndex=0&amp;qpvt=%e7%9b%b8%e8%ab%87%e3%80%80%e3%82%a4%e3%83%a9%e3%82%b9%e3%83%88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bing.com/images/search?view=detailV2&amp;ccid=Pl16839w&amp;id=9AF9253BE01E95985804D4AADC2F40B71BE24DEB&amp;q=%e7%94%b7%e3%81%ae%e4%ba%ba+%e5%9b%b0%e3%82%8b%e3%80%80%e3%82%a4%e3%83%a9%e3%82%b9%e3%83%88&amp;simid=608033616647229251&amp;selectedIndex=20&amp;qpvt=%e7%94%b7%e3%81%ae%e4%ba%ba+%e5%9b%b0%e3%82%8b%e3%80%80%e3%82%a4%e3%83%a9%e3%82%b9%e3%83%88" TargetMode="External"/><Relationship Id="rId11" Type="http://schemas.openxmlformats.org/officeDocument/2006/relationships/image" Target="../media/image19.jpeg"/><Relationship Id="rId5" Type="http://schemas.openxmlformats.org/officeDocument/2006/relationships/image" Target="../media/image16.png"/><Relationship Id="rId15" Type="http://schemas.openxmlformats.org/officeDocument/2006/relationships/image" Target="../media/image22.gif"/><Relationship Id="rId10" Type="http://schemas.openxmlformats.org/officeDocument/2006/relationships/hyperlink" Target="http://www.bing.com/images/search?view=detailV2&amp;ccid=cv2krm%2bV&amp;id=9D400560C817A752C787461C0D6BFEADA67796E6&amp;q=%e4%bb%8b%e8%ad%b7%e7%96%b2%e3%82%8c%e3%80%80%e3%82%a4%e3%83%a9%e3%82%b9%e3%83%88&amp;simid=608043778552039339&amp;selectedIndex=34" TargetMode="External"/><Relationship Id="rId19" Type="http://schemas.openxmlformats.org/officeDocument/2006/relationships/image" Target="../media/image25.gif"/><Relationship Id="rId4" Type="http://schemas.openxmlformats.org/officeDocument/2006/relationships/image" Target="../media/image10.emf"/><Relationship Id="rId9" Type="http://schemas.openxmlformats.org/officeDocument/2006/relationships/image" Target="../media/image18.jpeg"/><Relationship Id="rId14" Type="http://schemas.openxmlformats.org/officeDocument/2006/relationships/image" Target="../media/image21.jpeg"/><Relationship Id="rId22" Type="http://schemas.openxmlformats.org/officeDocument/2006/relationships/image" Target="../media/image2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雲 51"/>
          <p:cNvSpPr/>
          <p:nvPr/>
        </p:nvSpPr>
        <p:spPr>
          <a:xfrm rot="218670">
            <a:off x="4064802" y="646761"/>
            <a:ext cx="2830229" cy="873752"/>
          </a:xfrm>
          <a:prstGeom prst="cloud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角丸四角形 56"/>
          <p:cNvSpPr/>
          <p:nvPr/>
        </p:nvSpPr>
        <p:spPr>
          <a:xfrm>
            <a:off x="5250506" y="4594044"/>
            <a:ext cx="2216673" cy="1642580"/>
          </a:xfrm>
          <a:prstGeom prst="round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534375" y="4613371"/>
            <a:ext cx="2158565" cy="1596046"/>
          </a:xfrm>
          <a:prstGeom prst="roundRect">
            <a:avLst/>
          </a:prstGeom>
          <a:solidFill>
            <a:srgbClr val="99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2840045" y="4600413"/>
            <a:ext cx="2329780" cy="1615709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523690" y="6310876"/>
            <a:ext cx="6854447" cy="1867173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8" y="8966923"/>
            <a:ext cx="7793131" cy="191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788275" cy="6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0056" y="2548973"/>
            <a:ext cx="6728192" cy="1759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500"/>
              </a:lnSpc>
            </a:pPr>
            <a:r>
              <a:rPr lang="ja-JP" altLang="en-US" sz="2800" dirty="0">
                <a:latin typeface="HGPSoeiKakugothicUB" pitchFamily="34" charset="-128"/>
                <a:ea typeface="HGPSoeiKakugothicUB" pitchFamily="34" charset="-128"/>
              </a:rPr>
              <a:t>柏原市社会福祉協議会</a:t>
            </a:r>
            <a:endParaRPr lang="en-US" altLang="ja-JP" sz="2800" dirty="0">
              <a:latin typeface="HGPSoeiKakugothicUB" pitchFamily="34" charset="-128"/>
              <a:ea typeface="HGPSoeiKakugothicUB" pitchFamily="34" charset="-128"/>
            </a:endParaRPr>
          </a:p>
          <a:p>
            <a:pPr>
              <a:lnSpc>
                <a:spcPts val="6500"/>
              </a:lnSpc>
            </a:pPr>
            <a:r>
              <a:rPr lang="ja-JP" altLang="en-US" sz="6000" dirty="0">
                <a:solidFill>
                  <a:srgbClr val="C30D23"/>
                </a:solidFill>
                <a:latin typeface="HGPSoeiKakugothicUB" pitchFamily="34" charset="-128"/>
                <a:ea typeface="HGPSoeiKakugothicUB" pitchFamily="34" charset="-128"/>
              </a:rPr>
              <a:t>福祉あんしん相談員</a:t>
            </a:r>
            <a:endParaRPr lang="en-US" altLang="ja-JP" sz="6000" dirty="0">
              <a:solidFill>
                <a:srgbClr val="C30D23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815" y="9443038"/>
            <a:ext cx="26305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7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柏原市社会福祉協議会</a:t>
            </a:r>
            <a:endParaRPr lang="en-US" altLang="ja-JP" sz="17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16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福祉推進課　</a:t>
            </a:r>
            <a:endParaRPr lang="en-US" altLang="ja-JP" sz="16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  <a:p>
            <a:pPr algn="ctr">
              <a:lnSpc>
                <a:spcPts val="2400"/>
              </a:lnSpc>
            </a:pPr>
            <a:endParaRPr lang="en-US" sz="24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409399" y="9142310"/>
            <a:ext cx="3102169" cy="1651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電話番号：</a:t>
            </a:r>
            <a:r>
              <a:rPr lang="en-US" altLang="ja-JP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072</a:t>
            </a:r>
            <a:r>
              <a:rPr lang="ja-JP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－</a:t>
            </a:r>
            <a:r>
              <a:rPr lang="en-US" altLang="ja-JP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972</a:t>
            </a:r>
            <a:r>
              <a:rPr lang="ja-JP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－</a:t>
            </a:r>
            <a:r>
              <a:rPr lang="en-US" altLang="ja-JP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6676</a:t>
            </a:r>
          </a:p>
          <a:p>
            <a:pPr>
              <a:lnSpc>
                <a:spcPts val="2200"/>
              </a:lnSpc>
            </a:pPr>
            <a:r>
              <a:rPr lang="ja-JP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所在地：</a:t>
            </a:r>
            <a:r>
              <a:rPr lang="ja-JP" altLang="en-US" sz="12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柏原市大正２丁目</a:t>
            </a:r>
            <a:r>
              <a:rPr lang="en-US" altLang="ja-JP" sz="12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10-1</a:t>
            </a:r>
            <a:endParaRPr lang="en-US" altLang="zh-TW" sz="12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2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　　　　　　地域福祉センター内</a:t>
            </a:r>
            <a:endParaRPr lang="en-US" altLang="ja-JP" sz="12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  <a:p>
            <a:pPr>
              <a:lnSpc>
                <a:spcPts val="2200"/>
              </a:lnSpc>
            </a:pPr>
            <a:r>
              <a:rPr lang="en-US" altLang="ja-JP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FAX</a:t>
            </a:r>
            <a:r>
              <a:rPr lang="ja-JP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：</a:t>
            </a:r>
            <a:r>
              <a:rPr lang="en-US" altLang="ja-JP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072</a:t>
            </a:r>
            <a:r>
              <a:rPr lang="ja-JP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－</a:t>
            </a:r>
            <a:r>
              <a:rPr lang="en-US" altLang="ja-JP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970</a:t>
            </a:r>
            <a:r>
              <a:rPr lang="ja-JP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－</a:t>
            </a:r>
            <a:r>
              <a:rPr lang="en-US" altLang="ja-JP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3200</a:t>
            </a:r>
          </a:p>
          <a:p>
            <a:pPr>
              <a:lnSpc>
                <a:spcPts val="2200"/>
              </a:lnSpc>
            </a:pPr>
            <a:r>
              <a:rPr lang="en-US" altLang="ja-JP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MAIL</a:t>
            </a:r>
            <a:r>
              <a:rPr lang="ja-JP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：</a:t>
            </a:r>
            <a:r>
              <a:rPr lang="en-US" altLang="ja-JP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soudan@kashiwara-shakyo.jp</a:t>
            </a:r>
          </a:p>
          <a:p>
            <a:r>
              <a:rPr lang="ja-JP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 </a:t>
            </a:r>
            <a:endParaRPr lang="en-US" sz="14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10718" y="9074455"/>
            <a:ext cx="867113" cy="969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zh-TW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時</a:t>
            </a:r>
            <a:r>
              <a:rPr lang="ja-JP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   </a:t>
            </a:r>
            <a:r>
              <a:rPr lang="zh-TW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間</a:t>
            </a:r>
          </a:p>
          <a:p>
            <a:pPr>
              <a:lnSpc>
                <a:spcPts val="2400"/>
              </a:lnSpc>
            </a:pPr>
            <a:r>
              <a:rPr lang="ja-JP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開館日</a:t>
            </a:r>
            <a:endParaRPr lang="zh-TW" altLang="en-US" sz="14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休館日</a:t>
            </a:r>
            <a:endParaRPr lang="zh-TW" altLang="en-US" sz="14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36440" y="9056906"/>
            <a:ext cx="1494040" cy="1451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ja-JP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9</a:t>
            </a:r>
            <a:r>
              <a:rPr lang="ja-JP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：</a:t>
            </a:r>
            <a:r>
              <a:rPr lang="en-US" altLang="ja-JP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00〜17</a:t>
            </a:r>
            <a:r>
              <a:rPr lang="ja-JP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：</a:t>
            </a:r>
            <a:r>
              <a:rPr lang="en-US" altLang="ja-JP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00</a:t>
            </a:r>
            <a:r>
              <a:rPr lang="ja-JP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月曜日</a:t>
            </a:r>
            <a:r>
              <a:rPr lang="en-US" altLang="ja-JP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〜</a:t>
            </a:r>
            <a:r>
              <a:rPr lang="ja-JP" altLang="en-US" sz="1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金曜日</a:t>
            </a:r>
          </a:p>
          <a:p>
            <a:pPr>
              <a:lnSpc>
                <a:spcPts val="1900"/>
              </a:lnSpc>
            </a:pPr>
            <a:r>
              <a:rPr lang="ja-JP" altLang="en-US" sz="12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土曜日・日曜日・</a:t>
            </a:r>
            <a:endParaRPr lang="en-US" altLang="ja-JP" sz="12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  <a:p>
            <a:pPr>
              <a:lnSpc>
                <a:spcPts val="1900"/>
              </a:lnSpc>
            </a:pPr>
            <a:r>
              <a:rPr lang="ja-JP" altLang="en-US" sz="2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 　　　　　　　　</a:t>
            </a:r>
            <a:r>
              <a:rPr lang="ja-JP" altLang="en-US" sz="12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国民の祝日</a:t>
            </a:r>
          </a:p>
          <a:p>
            <a:pPr>
              <a:lnSpc>
                <a:spcPts val="2000"/>
              </a:lnSpc>
            </a:pPr>
            <a:endParaRPr lang="en-US" sz="16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24" name="TextBox 31"/>
          <p:cNvSpPr txBox="1"/>
          <p:nvPr/>
        </p:nvSpPr>
        <p:spPr>
          <a:xfrm>
            <a:off x="-166916" y="10112646"/>
            <a:ext cx="26305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ja-JP" altLang="en-US" sz="2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地域福祉係</a:t>
            </a:r>
            <a:endParaRPr lang="en-US" sz="24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36" name="TextBox 4"/>
          <p:cNvSpPr txBox="1"/>
          <p:nvPr/>
        </p:nvSpPr>
        <p:spPr>
          <a:xfrm>
            <a:off x="16268" y="764877"/>
            <a:ext cx="3801209" cy="668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3600" dirty="0">
                <a:solidFill>
                  <a:srgbClr val="00CC66"/>
                </a:solidFill>
                <a:latin typeface="HGPSoeiKakugothicUB" pitchFamily="34" charset="-128"/>
                <a:ea typeface="HGPSoeiKakugothicUB" pitchFamily="34" charset="-128"/>
              </a:rPr>
              <a:t>日々の生活の中で</a:t>
            </a:r>
            <a:endParaRPr lang="en-US" altLang="ja-JP" sz="3600" dirty="0">
              <a:solidFill>
                <a:srgbClr val="00CC66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37" name="TextBox 4"/>
          <p:cNvSpPr txBox="1"/>
          <p:nvPr/>
        </p:nvSpPr>
        <p:spPr>
          <a:xfrm>
            <a:off x="588156" y="1348581"/>
            <a:ext cx="2551284" cy="604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3200" dirty="0">
                <a:solidFill>
                  <a:srgbClr val="009900"/>
                </a:solidFill>
                <a:latin typeface="HGPSoeiKakugothicUB" pitchFamily="34" charset="-128"/>
                <a:ea typeface="HGPSoeiKakugothicUB" pitchFamily="34" charset="-128"/>
              </a:rPr>
              <a:t>困ったなぁ・・・</a:t>
            </a:r>
            <a:endParaRPr lang="en-US" altLang="ja-JP" sz="3200" dirty="0">
              <a:solidFill>
                <a:srgbClr val="009900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38" name="TextBox 4"/>
          <p:cNvSpPr txBox="1"/>
          <p:nvPr/>
        </p:nvSpPr>
        <p:spPr>
          <a:xfrm>
            <a:off x="901861" y="1839666"/>
            <a:ext cx="2614927" cy="604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3200" dirty="0">
                <a:solidFill>
                  <a:srgbClr val="009900"/>
                </a:solidFill>
                <a:latin typeface="HGPSoeiKakugothicUB" pitchFamily="34" charset="-128"/>
                <a:ea typeface="HGPSoeiKakugothicUB" pitchFamily="34" charset="-128"/>
              </a:rPr>
              <a:t>大丈夫かな？</a:t>
            </a:r>
            <a:endParaRPr lang="en-US" altLang="ja-JP" sz="3200" dirty="0">
              <a:solidFill>
                <a:srgbClr val="009900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39" name="TextBox 4"/>
          <p:cNvSpPr txBox="1"/>
          <p:nvPr/>
        </p:nvSpPr>
        <p:spPr>
          <a:xfrm>
            <a:off x="4569596" y="1471629"/>
            <a:ext cx="2609737" cy="636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3200" dirty="0">
                <a:solidFill>
                  <a:srgbClr val="00CC66"/>
                </a:solidFill>
                <a:latin typeface="HGPSoeiKakugothicUB" pitchFamily="34" charset="-128"/>
                <a:ea typeface="HGPSoeiKakugothicUB" pitchFamily="34" charset="-128"/>
              </a:rPr>
              <a:t>と</a:t>
            </a:r>
            <a:r>
              <a:rPr lang="ja-JP" altLang="en-US" sz="3400" dirty="0">
                <a:solidFill>
                  <a:srgbClr val="00CC66"/>
                </a:solidFill>
                <a:latin typeface="HGPSoeiKakugothicUB" pitchFamily="34" charset="-128"/>
                <a:ea typeface="HGPSoeiKakugothicUB" pitchFamily="34" charset="-128"/>
              </a:rPr>
              <a:t>思ったら</a:t>
            </a:r>
            <a:endParaRPr lang="en-US" altLang="ja-JP" sz="3400" dirty="0">
              <a:solidFill>
                <a:srgbClr val="00CC66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40" name="TextBox 4"/>
          <p:cNvSpPr txBox="1"/>
          <p:nvPr/>
        </p:nvSpPr>
        <p:spPr>
          <a:xfrm>
            <a:off x="4949169" y="2010883"/>
            <a:ext cx="2936735" cy="886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4300" dirty="0">
                <a:solidFill>
                  <a:schemeClr val="accent4"/>
                </a:solidFill>
                <a:latin typeface="HGPSoeiKakugothicUB" pitchFamily="34" charset="-128"/>
                <a:ea typeface="HGPSoeiKakugothicUB" pitchFamily="34" charset="-128"/>
              </a:rPr>
              <a:t>ご相談</a:t>
            </a:r>
            <a:r>
              <a:rPr lang="ja-JP" altLang="en-US" sz="4300" dirty="0">
                <a:solidFill>
                  <a:srgbClr val="00CC66"/>
                </a:solidFill>
                <a:latin typeface="HGPSoeiKakugothicUB" pitchFamily="34" charset="-128"/>
                <a:ea typeface="HGPSoeiKakugothicUB" pitchFamily="34" charset="-128"/>
              </a:rPr>
              <a:t>を</a:t>
            </a:r>
            <a:r>
              <a:rPr lang="ja-JP" altLang="en-US" sz="4300" dirty="0">
                <a:solidFill>
                  <a:srgbClr val="C30D23"/>
                </a:solidFill>
                <a:latin typeface="HGPSoeiKakugothicUB" pitchFamily="34" charset="-128"/>
                <a:ea typeface="HGPSoeiKakugothicUB" pitchFamily="34" charset="-128"/>
              </a:rPr>
              <a:t>！</a:t>
            </a:r>
            <a:endParaRPr lang="en-US" altLang="ja-JP" sz="4300" dirty="0">
              <a:solidFill>
                <a:srgbClr val="C30D23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548" y="2003317"/>
            <a:ext cx="599128" cy="86176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27278">
            <a:off x="3081943" y="1995785"/>
            <a:ext cx="793171" cy="897324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48248">
            <a:off x="6729745" y="1122583"/>
            <a:ext cx="741327" cy="866371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29535" flipH="1">
            <a:off x="4307175" y="2157661"/>
            <a:ext cx="617474" cy="921982"/>
          </a:xfrm>
          <a:prstGeom prst="rect">
            <a:avLst/>
          </a:prstGeom>
        </p:spPr>
      </p:pic>
      <p:sp>
        <p:nvSpPr>
          <p:cNvPr id="11" name="右矢印 10"/>
          <p:cNvSpPr/>
          <p:nvPr/>
        </p:nvSpPr>
        <p:spPr>
          <a:xfrm>
            <a:off x="3764074" y="1389757"/>
            <a:ext cx="610851" cy="736788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TextBox 26"/>
          <p:cNvSpPr txBox="1"/>
          <p:nvPr/>
        </p:nvSpPr>
        <p:spPr>
          <a:xfrm>
            <a:off x="534284" y="6349727"/>
            <a:ext cx="19365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その他にも・・・</a:t>
            </a:r>
            <a:endParaRPr lang="en-US" sz="20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42" name="TextBox 26"/>
          <p:cNvSpPr txBox="1"/>
          <p:nvPr/>
        </p:nvSpPr>
        <p:spPr>
          <a:xfrm>
            <a:off x="762023" y="6650941"/>
            <a:ext cx="2456655" cy="1733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ja-JP" altLang="en-US" sz="16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・悪徳商法にだまされた</a:t>
            </a:r>
            <a:endParaRPr lang="en-US" altLang="ja-JP" sz="16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  <a:p>
            <a:pPr>
              <a:lnSpc>
                <a:spcPts val="3200"/>
              </a:lnSpc>
            </a:pPr>
            <a:r>
              <a:rPr lang="ja-JP" altLang="en-US" sz="16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・子育てに不安がある</a:t>
            </a:r>
            <a:endParaRPr lang="en-US" altLang="ja-JP" sz="16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  <a:p>
            <a:pPr>
              <a:lnSpc>
                <a:spcPts val="3200"/>
              </a:lnSpc>
            </a:pPr>
            <a:r>
              <a:rPr lang="ja-JP" altLang="en-US" sz="16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・話だけでも聞いてほしい</a:t>
            </a:r>
            <a:endParaRPr lang="en-US" altLang="ja-JP" sz="16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  <a:p>
            <a:pPr>
              <a:lnSpc>
                <a:spcPts val="3200"/>
              </a:lnSpc>
            </a:pPr>
            <a:endParaRPr lang="en-US" altLang="ja-JP" sz="16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44" name="TextBox 26"/>
          <p:cNvSpPr txBox="1"/>
          <p:nvPr/>
        </p:nvSpPr>
        <p:spPr>
          <a:xfrm>
            <a:off x="3227457" y="6652883"/>
            <a:ext cx="4281792" cy="1588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ja-JP" altLang="en-US" sz="16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・利用できる福祉サービスが知りたい</a:t>
            </a:r>
            <a:endParaRPr lang="en-US" altLang="ja-JP" sz="16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  <a:p>
            <a:pPr>
              <a:lnSpc>
                <a:spcPts val="3200"/>
              </a:lnSpc>
            </a:pPr>
            <a:r>
              <a:rPr lang="ja-JP" altLang="en-US" sz="16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・どこに相談して良いか分からない</a:t>
            </a:r>
            <a:endParaRPr lang="en-US" altLang="ja-JP" sz="16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  <a:p>
            <a:pPr>
              <a:lnSpc>
                <a:spcPts val="3200"/>
              </a:lnSpc>
            </a:pPr>
            <a:r>
              <a:rPr lang="ja-JP" altLang="en-US" sz="16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・ご近所の家財道具が外まであふれている</a:t>
            </a:r>
          </a:p>
          <a:p>
            <a:pPr>
              <a:lnSpc>
                <a:spcPts val="2400"/>
              </a:lnSpc>
            </a:pPr>
            <a:endParaRPr lang="en-US" altLang="ja-JP" sz="16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46" name="TextBox 4"/>
          <p:cNvSpPr txBox="1"/>
          <p:nvPr/>
        </p:nvSpPr>
        <p:spPr>
          <a:xfrm>
            <a:off x="612800" y="4714076"/>
            <a:ext cx="2501995" cy="682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ja-JP" altLang="en-US" sz="1800" dirty="0">
                <a:latin typeface="HGPSoeiKakugothicUB" pitchFamily="34" charset="-128"/>
                <a:ea typeface="HGPSoeiKakugothicUB" pitchFamily="34" charset="-128"/>
              </a:rPr>
              <a:t>近所の○○さん、</a:t>
            </a:r>
            <a:endParaRPr lang="en-US" altLang="ja-JP" sz="1800" dirty="0">
              <a:latin typeface="HGPSoeiKakugothicUB" pitchFamily="34" charset="-128"/>
              <a:ea typeface="HGPSoeiKakugothicUB" pitchFamily="34" charset="-128"/>
            </a:endParaRPr>
          </a:p>
          <a:p>
            <a:pPr>
              <a:lnSpc>
                <a:spcPts val="2300"/>
              </a:lnSpc>
            </a:pPr>
            <a:r>
              <a:rPr lang="ja-JP" altLang="en-US" sz="1600" dirty="0">
                <a:latin typeface="HGPSoeiKakugothicUB" pitchFamily="34" charset="-128"/>
                <a:ea typeface="HGPSoeiKakugothicUB" pitchFamily="34" charset="-128"/>
              </a:rPr>
              <a:t>いつもと様子が違うなぁ</a:t>
            </a:r>
            <a:endParaRPr lang="en-US" altLang="ja-JP" sz="1600" dirty="0"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48" name="TextBox 4"/>
          <p:cNvSpPr txBox="1"/>
          <p:nvPr/>
        </p:nvSpPr>
        <p:spPr>
          <a:xfrm>
            <a:off x="5242889" y="4812000"/>
            <a:ext cx="2349294" cy="387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ja-JP" altLang="en-US" sz="1600" dirty="0">
                <a:latin typeface="HGPSoeiKakugothicUB" pitchFamily="34" charset="-128"/>
                <a:ea typeface="HGPSoeiKakugothicUB" pitchFamily="34" charset="-128"/>
              </a:rPr>
              <a:t>家族が引きこもっている</a:t>
            </a:r>
            <a:endParaRPr lang="en-US" altLang="ja-JP" sz="1600" dirty="0">
              <a:latin typeface="HGPSoeiKakugothicUB" pitchFamily="34" charset="-128"/>
              <a:ea typeface="HGPSoeiKakugothicUB" pitchFamily="34" charset="-128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74719">
            <a:off x="6584051" y="5486842"/>
            <a:ext cx="466095" cy="581062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315" y="5624452"/>
            <a:ext cx="592290" cy="540029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69" t="-6935" r="-2499" b="64088"/>
          <a:stretch/>
        </p:blipFill>
        <p:spPr>
          <a:xfrm>
            <a:off x="2216999" y="5392736"/>
            <a:ext cx="327748" cy="627763"/>
          </a:xfrm>
          <a:prstGeom prst="rect">
            <a:avLst/>
          </a:prstGeom>
        </p:spPr>
      </p:pic>
      <p:sp>
        <p:nvSpPr>
          <p:cNvPr id="60" name="TextBox 4"/>
          <p:cNvSpPr txBox="1"/>
          <p:nvPr/>
        </p:nvSpPr>
        <p:spPr>
          <a:xfrm>
            <a:off x="4279901" y="784059"/>
            <a:ext cx="1368547" cy="352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ja-JP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HGPSoeiKakugothicUB" pitchFamily="34" charset="-128"/>
                <a:ea typeface="HGPSoeiKakugothicUB" pitchFamily="34" charset="-128"/>
              </a:rPr>
              <a:t>無料相談！</a:t>
            </a:r>
            <a:endParaRPr lang="en-US" altLang="ja-JP" sz="1800" dirty="0">
              <a:solidFill>
                <a:schemeClr val="tx1">
                  <a:lumMod val="75000"/>
                  <a:lumOff val="25000"/>
                </a:schemeClr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61" name="TextBox 4"/>
          <p:cNvSpPr txBox="1"/>
          <p:nvPr/>
        </p:nvSpPr>
        <p:spPr>
          <a:xfrm>
            <a:off x="4801527" y="1104606"/>
            <a:ext cx="1885496" cy="352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ja-JP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HGPSoeiKakugothicUB" pitchFamily="34" charset="-128"/>
                <a:ea typeface="HGPSoeiKakugothicUB" pitchFamily="34" charset="-128"/>
              </a:rPr>
              <a:t>年齢制限なし！</a:t>
            </a:r>
            <a:endParaRPr lang="en-US" altLang="ja-JP" sz="1800" dirty="0">
              <a:solidFill>
                <a:schemeClr val="tx1">
                  <a:lumMod val="75000"/>
                  <a:lumOff val="25000"/>
                </a:schemeClr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62" name="TextBox 4"/>
          <p:cNvSpPr txBox="1"/>
          <p:nvPr/>
        </p:nvSpPr>
        <p:spPr>
          <a:xfrm>
            <a:off x="5513263" y="795229"/>
            <a:ext cx="1368547" cy="352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ja-JP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HGPSoeiKakugothicUB" pitchFamily="34" charset="-128"/>
                <a:ea typeface="HGPSoeiKakugothicUB" pitchFamily="34" charset="-128"/>
              </a:rPr>
              <a:t>秘密厳守！</a:t>
            </a:r>
            <a:endParaRPr lang="en-US" altLang="ja-JP" sz="1800" dirty="0">
              <a:solidFill>
                <a:schemeClr val="tx1">
                  <a:lumMod val="75000"/>
                  <a:lumOff val="25000"/>
                </a:schemeClr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64" name="TextBox 4"/>
          <p:cNvSpPr txBox="1"/>
          <p:nvPr/>
        </p:nvSpPr>
        <p:spPr>
          <a:xfrm>
            <a:off x="234416" y="4245371"/>
            <a:ext cx="857547" cy="387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ja-JP" altLang="en-US" sz="1800" dirty="0">
                <a:latin typeface="HGPSoeiKakugothicUB" pitchFamily="34" charset="-128"/>
                <a:ea typeface="HGPSoeiKakugothicUB" pitchFamily="34" charset="-128"/>
              </a:rPr>
              <a:t>例えば</a:t>
            </a:r>
            <a:endParaRPr lang="en-US" altLang="ja-JP" sz="1800" dirty="0">
              <a:latin typeface="HGPSoeiKakugothicUB" pitchFamily="34" charset="-128"/>
              <a:ea typeface="HGPSoeiKakugothicUB" pitchFamily="34" charset="-128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775" y="8093149"/>
            <a:ext cx="7775574" cy="961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8" name="TextBox 4"/>
          <p:cNvSpPr txBox="1"/>
          <p:nvPr/>
        </p:nvSpPr>
        <p:spPr>
          <a:xfrm>
            <a:off x="3060702" y="4752110"/>
            <a:ext cx="1888467" cy="682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ja-JP" altLang="en-US" sz="1600" dirty="0">
                <a:latin typeface="HGPSoeiKakugothicUB" pitchFamily="34" charset="-128"/>
                <a:ea typeface="HGPSoeiKakugothicUB" pitchFamily="34" charset="-128"/>
              </a:rPr>
              <a:t>今後の生活に</a:t>
            </a:r>
            <a:endParaRPr lang="en-US" altLang="ja-JP" sz="1600" dirty="0">
              <a:latin typeface="HGPSoeiKakugothicUB" pitchFamily="34" charset="-128"/>
              <a:ea typeface="HGPSoeiKakugothicUB" pitchFamily="34" charset="-128"/>
            </a:endParaRPr>
          </a:p>
          <a:p>
            <a:pPr>
              <a:lnSpc>
                <a:spcPts val="2300"/>
              </a:lnSpc>
            </a:pPr>
            <a:r>
              <a:rPr lang="ja-JP" altLang="en-US" sz="1600" dirty="0">
                <a:latin typeface="HGPSoeiKakugothicUB" pitchFamily="34" charset="-128"/>
                <a:ea typeface="HGPSoeiKakugothicUB" pitchFamily="34" charset="-128"/>
              </a:rPr>
              <a:t>　　　　　不安がある</a:t>
            </a:r>
            <a:endParaRPr lang="en-US" altLang="ja-JP" sz="1600" dirty="0">
              <a:latin typeface="HGPSoeiKakugothicUB" pitchFamily="34" charset="-128"/>
              <a:ea typeface="HGPSoeiKakugothicUB" pitchFamily="34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1384" y="5443661"/>
            <a:ext cx="752623" cy="759465"/>
          </a:xfrm>
          <a:prstGeom prst="rect">
            <a:avLst/>
          </a:prstGeom>
        </p:spPr>
      </p:pic>
      <p:sp>
        <p:nvSpPr>
          <p:cNvPr id="6" name="雲形吹き出し 5"/>
          <p:cNvSpPr/>
          <p:nvPr/>
        </p:nvSpPr>
        <p:spPr>
          <a:xfrm>
            <a:off x="2897268" y="5372234"/>
            <a:ext cx="657781" cy="497118"/>
          </a:xfrm>
          <a:prstGeom prst="cloudCallout">
            <a:avLst>
              <a:gd name="adj1" fmla="val 55827"/>
              <a:gd name="adj2" fmla="val 625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雲形吹き出し 62"/>
          <p:cNvSpPr/>
          <p:nvPr/>
        </p:nvSpPr>
        <p:spPr>
          <a:xfrm>
            <a:off x="4343054" y="5417051"/>
            <a:ext cx="688824" cy="422334"/>
          </a:xfrm>
          <a:prstGeom prst="cloudCallout">
            <a:avLst>
              <a:gd name="adj1" fmla="val -54225"/>
              <a:gd name="adj2" fmla="val 7077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TextBox 4"/>
          <p:cNvSpPr txBox="1"/>
          <p:nvPr/>
        </p:nvSpPr>
        <p:spPr>
          <a:xfrm>
            <a:off x="2965636" y="5376394"/>
            <a:ext cx="503110" cy="339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ja-JP" altLang="en-US" sz="1200" b="1" dirty="0">
                <a:latin typeface="+mj-ea"/>
                <a:ea typeface="+mj-ea"/>
              </a:rPr>
              <a:t>仕事</a:t>
            </a:r>
            <a:endParaRPr lang="en-US" altLang="ja-JP" sz="1200" b="1" dirty="0">
              <a:latin typeface="+mj-ea"/>
              <a:ea typeface="+mj-ea"/>
            </a:endParaRPr>
          </a:p>
        </p:txBody>
      </p:sp>
      <p:sp>
        <p:nvSpPr>
          <p:cNvPr id="69" name="TextBox 4"/>
          <p:cNvSpPr txBox="1"/>
          <p:nvPr/>
        </p:nvSpPr>
        <p:spPr>
          <a:xfrm>
            <a:off x="4405778" y="5411394"/>
            <a:ext cx="503110" cy="339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ja-JP" altLang="en-US" sz="1200" b="1" dirty="0">
                <a:latin typeface="+mj-ea"/>
                <a:ea typeface="+mj-ea"/>
              </a:rPr>
              <a:t>介護</a:t>
            </a:r>
            <a:endParaRPr lang="en-US" altLang="ja-JP" sz="1200" b="1" dirty="0">
              <a:latin typeface="+mj-ea"/>
              <a:ea typeface="+mj-ea"/>
            </a:endParaRPr>
          </a:p>
        </p:txBody>
      </p:sp>
      <p:sp>
        <p:nvSpPr>
          <p:cNvPr id="47" name="TextBox 26"/>
          <p:cNvSpPr txBox="1"/>
          <p:nvPr/>
        </p:nvSpPr>
        <p:spPr>
          <a:xfrm>
            <a:off x="6592596" y="7768313"/>
            <a:ext cx="785542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ja-JP" altLang="en-US" sz="16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など</a:t>
            </a:r>
          </a:p>
          <a:p>
            <a:pPr>
              <a:lnSpc>
                <a:spcPts val="2400"/>
              </a:lnSpc>
            </a:pPr>
            <a:endParaRPr lang="en-US" altLang="ja-JP" sz="16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34" t="-1871" r="18360" b="52649"/>
          <a:stretch/>
        </p:blipFill>
        <p:spPr>
          <a:xfrm>
            <a:off x="1782973" y="5522961"/>
            <a:ext cx="464105" cy="708889"/>
          </a:xfrm>
          <a:prstGeom prst="rect">
            <a:avLst/>
          </a:prstGeom>
        </p:spPr>
      </p:pic>
      <p:pic>
        <p:nvPicPr>
          <p:cNvPr id="50" name="図 4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913" t="-7369" r="-7332" b="69853"/>
          <a:stretch/>
        </p:blipFill>
        <p:spPr>
          <a:xfrm rot="534830">
            <a:off x="791477" y="5450714"/>
            <a:ext cx="262999" cy="400681"/>
          </a:xfrm>
          <a:prstGeom prst="rect">
            <a:avLst/>
          </a:prstGeom>
        </p:spPr>
      </p:pic>
      <p:grpSp>
        <p:nvGrpSpPr>
          <p:cNvPr id="28" name="グループ化 27"/>
          <p:cNvGrpSpPr/>
          <p:nvPr/>
        </p:nvGrpSpPr>
        <p:grpSpPr>
          <a:xfrm>
            <a:off x="5656109" y="5139490"/>
            <a:ext cx="750950" cy="1035335"/>
            <a:chOff x="5710866" y="5128333"/>
            <a:chExt cx="750950" cy="1035335"/>
          </a:xfrm>
        </p:grpSpPr>
        <p:pic>
          <p:nvPicPr>
            <p:cNvPr id="10" name="図 9"/>
            <p:cNvPicPr>
              <a:picLocks noChangeAspect="1"/>
            </p:cNvPicPr>
            <p:nvPr/>
          </p:nvPicPr>
          <p:blipFill rotWithShape="1"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8551"/>
            <a:stretch/>
          </p:blipFill>
          <p:spPr>
            <a:xfrm>
              <a:off x="6136218" y="5128333"/>
              <a:ext cx="325598" cy="1035335"/>
            </a:xfrm>
            <a:prstGeom prst="rect">
              <a:avLst/>
            </a:prstGeom>
          </p:spPr>
        </p:pic>
        <p:pic>
          <p:nvPicPr>
            <p:cNvPr id="13" name="図 12"/>
            <p:cNvPicPr>
              <a:picLocks noChangeAspect="1"/>
            </p:cNvPicPr>
            <p:nvPr/>
          </p:nvPicPr>
          <p:blipFill rotWithShape="1"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3862"/>
            <a:stretch/>
          </p:blipFill>
          <p:spPr>
            <a:xfrm>
              <a:off x="5710866" y="5204830"/>
              <a:ext cx="429291" cy="930442"/>
            </a:xfrm>
            <a:prstGeom prst="rect">
              <a:avLst/>
            </a:prstGeom>
          </p:spPr>
        </p:pic>
      </p:grpSp>
      <p:pic>
        <p:nvPicPr>
          <p:cNvPr id="51" name="図 50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42" t="8417" r="28216" b="88409"/>
          <a:stretch/>
        </p:blipFill>
        <p:spPr>
          <a:xfrm>
            <a:off x="1911264" y="5837602"/>
            <a:ext cx="184835" cy="45719"/>
          </a:xfrm>
          <a:prstGeom prst="rect">
            <a:avLst/>
          </a:prstGeom>
        </p:spPr>
      </p:pic>
      <p:sp>
        <p:nvSpPr>
          <p:cNvPr id="27" name="フリーフォーム 26"/>
          <p:cNvSpPr/>
          <p:nvPr/>
        </p:nvSpPr>
        <p:spPr>
          <a:xfrm>
            <a:off x="1950396" y="5860791"/>
            <a:ext cx="82685" cy="24443"/>
          </a:xfrm>
          <a:custGeom>
            <a:avLst/>
            <a:gdLst>
              <a:gd name="connsiteX0" fmla="*/ 0 w 82685"/>
              <a:gd name="connsiteY0" fmla="*/ 24443 h 24443"/>
              <a:gd name="connsiteX1" fmla="*/ 19455 w 82685"/>
              <a:gd name="connsiteY1" fmla="*/ 124 h 24443"/>
              <a:gd name="connsiteX2" fmla="*/ 72957 w 82685"/>
              <a:gd name="connsiteY2" fmla="*/ 9852 h 24443"/>
              <a:gd name="connsiteX3" fmla="*/ 82685 w 82685"/>
              <a:gd name="connsiteY3" fmla="*/ 19579 h 24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685" h="24443">
                <a:moveTo>
                  <a:pt x="0" y="24443"/>
                </a:moveTo>
                <a:cubicBezTo>
                  <a:pt x="6485" y="16337"/>
                  <a:pt x="9607" y="3407"/>
                  <a:pt x="19455" y="124"/>
                </a:cubicBezTo>
                <a:cubicBezTo>
                  <a:pt x="22187" y="-787"/>
                  <a:pt x="62151" y="3369"/>
                  <a:pt x="72957" y="9852"/>
                </a:cubicBezTo>
                <a:cubicBezTo>
                  <a:pt x="76889" y="12211"/>
                  <a:pt x="79442" y="16337"/>
                  <a:pt x="82685" y="19579"/>
                </a:cubicBezTo>
              </a:path>
            </a:pathLst>
          </a:cu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5CAEECA-141A-A5D5-275B-DB1876BE2422}"/>
              </a:ext>
            </a:extLst>
          </p:cNvPr>
          <p:cNvSpPr/>
          <p:nvPr/>
        </p:nvSpPr>
        <p:spPr>
          <a:xfrm>
            <a:off x="3696454" y="10521106"/>
            <a:ext cx="1498497" cy="2717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738DC3F6-3BE5-CF5B-177D-C14D2FBD8082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515" y="10120301"/>
            <a:ext cx="645925" cy="645925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15EB789-B9B2-6998-C300-84E5159E436E}"/>
              </a:ext>
            </a:extLst>
          </p:cNvPr>
          <p:cNvSpPr/>
          <p:nvPr/>
        </p:nvSpPr>
        <p:spPr>
          <a:xfrm>
            <a:off x="3114795" y="10431635"/>
            <a:ext cx="2689411" cy="40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bg1">
                    <a:lumMod val="9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ライン</a:t>
            </a:r>
            <a:r>
              <a:rPr lang="ja-JP" altLang="en-US" sz="1400" b="1" dirty="0">
                <a:solidFill>
                  <a:schemeClr val="bg1">
                    <a:lumMod val="95000"/>
                  </a:schemeClr>
                </a:solidFill>
              </a:rPr>
              <a:t>はこちらから⇨</a:t>
            </a:r>
            <a:endParaRPr kumimoji="1" lang="ja-JP" altLang="en-US" sz="20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290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角丸四角形 86"/>
          <p:cNvSpPr/>
          <p:nvPr/>
        </p:nvSpPr>
        <p:spPr>
          <a:xfrm>
            <a:off x="4871755" y="8945471"/>
            <a:ext cx="716472" cy="41017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1" name="円/楕円 60"/>
          <p:cNvSpPr/>
          <p:nvPr/>
        </p:nvSpPr>
        <p:spPr>
          <a:xfrm>
            <a:off x="586963" y="6117338"/>
            <a:ext cx="1970955" cy="739692"/>
          </a:xfrm>
          <a:prstGeom prst="ellipse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>
            <a:softEdge rad="317500"/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4486" y="9551879"/>
            <a:ext cx="9129845" cy="16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788275" cy="705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848" y="246486"/>
            <a:ext cx="7775574" cy="623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Rectangle 46"/>
          <p:cNvSpPr>
            <a:spLocks noChangeArrowheads="1"/>
          </p:cNvSpPr>
          <p:nvPr/>
        </p:nvSpPr>
        <p:spPr bwMode="auto">
          <a:xfrm>
            <a:off x="152400" y="609600"/>
            <a:ext cx="7775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6" name="Rectangle 47"/>
          <p:cNvSpPr>
            <a:spLocks noChangeArrowheads="1"/>
          </p:cNvSpPr>
          <p:nvPr/>
        </p:nvSpPr>
        <p:spPr bwMode="auto">
          <a:xfrm>
            <a:off x="152400" y="609600"/>
            <a:ext cx="7775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48"/>
          <p:cNvSpPr>
            <a:spLocks noChangeArrowheads="1"/>
          </p:cNvSpPr>
          <p:nvPr/>
        </p:nvSpPr>
        <p:spPr bwMode="auto">
          <a:xfrm>
            <a:off x="152400" y="609600"/>
            <a:ext cx="7775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3" name="TextBox 4"/>
          <p:cNvSpPr txBox="1"/>
          <p:nvPr/>
        </p:nvSpPr>
        <p:spPr>
          <a:xfrm>
            <a:off x="289979" y="985385"/>
            <a:ext cx="3801209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3600" dirty="0">
                <a:solidFill>
                  <a:srgbClr val="00CC66"/>
                </a:solidFill>
                <a:latin typeface="HGPSoeiKakugothicUB" pitchFamily="34" charset="-128"/>
                <a:ea typeface="HGPSoeiKakugothicUB" pitchFamily="34" charset="-128"/>
              </a:rPr>
              <a:t>あなたの困りごと</a:t>
            </a:r>
            <a:endParaRPr lang="en-US" altLang="ja-JP" sz="3600" dirty="0">
              <a:solidFill>
                <a:srgbClr val="00CC66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94" name="TextBox 4"/>
          <p:cNvSpPr txBox="1"/>
          <p:nvPr/>
        </p:nvSpPr>
        <p:spPr>
          <a:xfrm>
            <a:off x="3506019" y="1499564"/>
            <a:ext cx="3253569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3600" dirty="0">
                <a:solidFill>
                  <a:srgbClr val="00CC66"/>
                </a:solidFill>
                <a:latin typeface="HGPSoeiKakugothicUB" pitchFamily="34" charset="-128"/>
                <a:ea typeface="HGPSoeiKakugothicUB" pitchFamily="34" charset="-128"/>
              </a:rPr>
              <a:t>抱え込まないで</a:t>
            </a:r>
            <a:endParaRPr lang="en-US" altLang="ja-JP" sz="3600" dirty="0">
              <a:solidFill>
                <a:srgbClr val="00CC66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95" name="TextBox 4"/>
          <p:cNvSpPr txBox="1"/>
          <p:nvPr/>
        </p:nvSpPr>
        <p:spPr>
          <a:xfrm>
            <a:off x="1952422" y="1510949"/>
            <a:ext cx="2614927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3600" dirty="0">
                <a:solidFill>
                  <a:srgbClr val="009900"/>
                </a:solidFill>
                <a:latin typeface="HGPSoeiKakugothicUB" pitchFamily="34" charset="-128"/>
                <a:ea typeface="HGPSoeiKakugothicUB" pitchFamily="34" charset="-128"/>
              </a:rPr>
              <a:t>ひとりで</a:t>
            </a:r>
            <a:endParaRPr lang="en-US" altLang="ja-JP" sz="3600" dirty="0">
              <a:solidFill>
                <a:srgbClr val="009900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96" name="TextBox 4"/>
          <p:cNvSpPr txBox="1"/>
          <p:nvPr/>
        </p:nvSpPr>
        <p:spPr>
          <a:xfrm>
            <a:off x="4900335" y="1961477"/>
            <a:ext cx="2936735" cy="886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4300" dirty="0">
                <a:solidFill>
                  <a:schemeClr val="accent4"/>
                </a:solidFill>
                <a:latin typeface="HGPSoeiKakugothicUB" pitchFamily="34" charset="-128"/>
                <a:ea typeface="HGPSoeiKakugothicUB" pitchFamily="34" charset="-128"/>
              </a:rPr>
              <a:t>ご相談</a:t>
            </a:r>
            <a:r>
              <a:rPr lang="ja-JP" altLang="en-US" sz="4300" dirty="0">
                <a:solidFill>
                  <a:srgbClr val="00CC66"/>
                </a:solidFill>
                <a:latin typeface="HGPSoeiKakugothicUB" pitchFamily="34" charset="-128"/>
                <a:ea typeface="HGPSoeiKakugothicUB" pitchFamily="34" charset="-128"/>
              </a:rPr>
              <a:t>を</a:t>
            </a:r>
            <a:r>
              <a:rPr lang="ja-JP" altLang="en-US" sz="4300" dirty="0">
                <a:solidFill>
                  <a:srgbClr val="C30D23"/>
                </a:solidFill>
                <a:latin typeface="HGPSoeiKakugothicUB" pitchFamily="34" charset="-128"/>
                <a:ea typeface="HGPSoeiKakugothicUB" pitchFamily="34" charset="-128"/>
              </a:rPr>
              <a:t>！</a:t>
            </a:r>
            <a:endParaRPr lang="en-US" altLang="ja-JP" sz="4300" dirty="0">
              <a:solidFill>
                <a:srgbClr val="C30D23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97" name="TextBox 4"/>
          <p:cNvSpPr txBox="1"/>
          <p:nvPr/>
        </p:nvSpPr>
        <p:spPr>
          <a:xfrm>
            <a:off x="267011" y="9731427"/>
            <a:ext cx="7486142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  <a:cs typeface="Times New Roman" panose="02020603050405020304" pitchFamily="18" charset="0"/>
              </a:rPr>
              <a:t>相談をお聴きして、一緒に考え、解決へのお手伝いをさせていただきます。</a:t>
            </a:r>
            <a:endParaRPr kumimoji="0" lang="en-US" altLang="ja-JP" sz="1600" b="1" dirty="0">
              <a:solidFill>
                <a:schemeClr val="bg1"/>
              </a:solidFill>
              <a:latin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lvl="0" algn="ctr" defTabSz="914400" eaLnBrk="0" fontAlgn="base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  <a:cs typeface="Times New Roman" panose="02020603050405020304" pitchFamily="18" charset="0"/>
              </a:rPr>
              <a:t>ご家族などまわりの方からのご相談も受付ております。</a:t>
            </a:r>
            <a:endParaRPr kumimoji="0" lang="ja-JP" altLang="ja-JP" sz="1600" dirty="0">
              <a:solidFill>
                <a:schemeClr val="bg1"/>
              </a:solidFill>
            </a:endParaRPr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-5014865" y="5126531"/>
            <a:ext cx="9667957" cy="707197"/>
          </a:xfrm>
          <a:prstGeom prst="rect">
            <a:avLst/>
          </a:prstGeom>
        </p:spPr>
      </p:pic>
      <p:pic>
        <p:nvPicPr>
          <p:cNvPr id="101" name="図 10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3105089" y="5157023"/>
            <a:ext cx="9667957" cy="707197"/>
          </a:xfrm>
          <a:prstGeom prst="rect">
            <a:avLst/>
          </a:prstGeom>
        </p:spPr>
      </p:pic>
      <p:grpSp>
        <p:nvGrpSpPr>
          <p:cNvPr id="2" name="グループ化 1"/>
          <p:cNvGrpSpPr/>
          <p:nvPr/>
        </p:nvGrpSpPr>
        <p:grpSpPr>
          <a:xfrm>
            <a:off x="635834" y="2506163"/>
            <a:ext cx="6299317" cy="2691940"/>
            <a:chOff x="759009" y="2926921"/>
            <a:chExt cx="6299317" cy="2691940"/>
          </a:xfrm>
        </p:grpSpPr>
        <p:pic>
          <p:nvPicPr>
            <p:cNvPr id="2079" name="図 38" descr=" ">
              <a:hlinkClick r:id="rId6"/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0200" y="4742274"/>
              <a:ext cx="941119" cy="8765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8" name="図 39" descr=" ">
              <a:hlinkClick r:id="rId8"/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3478" y="3495471"/>
              <a:ext cx="1055590" cy="6572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7" name="図 51" descr=" ">
              <a:hlinkClick r:id="rId10"/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2327" y="3768029"/>
              <a:ext cx="1144307" cy="8076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8" name="雲形吹き出し 77"/>
            <p:cNvSpPr/>
            <p:nvPr/>
          </p:nvSpPr>
          <p:spPr>
            <a:xfrm>
              <a:off x="759009" y="3264771"/>
              <a:ext cx="1937534" cy="1447409"/>
            </a:xfrm>
            <a:prstGeom prst="cloudCallout">
              <a:avLst>
                <a:gd name="adj1" fmla="val 61144"/>
                <a:gd name="adj2" fmla="val 62477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 kern="100">
                  <a:effectLst/>
                  <a:ea typeface="ＭＳ 明朝" panose="02020609040205080304" pitchFamily="17" charset="-128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  <p:sp>
          <p:nvSpPr>
            <p:cNvPr id="79" name="雲形吹き出し 78"/>
            <p:cNvSpPr/>
            <p:nvPr/>
          </p:nvSpPr>
          <p:spPr>
            <a:xfrm>
              <a:off x="5008940" y="3167333"/>
              <a:ext cx="2049386" cy="1667452"/>
            </a:xfrm>
            <a:prstGeom prst="cloudCallout">
              <a:avLst>
                <a:gd name="adj1" fmla="val -70378"/>
                <a:gd name="adj2" fmla="val 46219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 kern="100">
                  <a:effectLst/>
                  <a:ea typeface="ＭＳ 明朝" panose="02020609040205080304" pitchFamily="17" charset="-128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  <p:pic>
          <p:nvPicPr>
            <p:cNvPr id="2073" name="図 55" descr="怒る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51057" y="3264771"/>
              <a:ext cx="551377" cy="8155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図 56" descr=" ">
              <a:hlinkClick r:id="rId13"/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851261">
              <a:off x="3213399" y="3276359"/>
              <a:ext cx="544896" cy="5255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0" name="雲形吹き出し 79"/>
            <p:cNvSpPr/>
            <p:nvPr/>
          </p:nvSpPr>
          <p:spPr>
            <a:xfrm>
              <a:off x="2868725" y="2926921"/>
              <a:ext cx="1886773" cy="1291754"/>
            </a:xfrm>
            <a:prstGeom prst="cloudCallout">
              <a:avLst>
                <a:gd name="adj1" fmla="val -88"/>
                <a:gd name="adj2" fmla="val 90508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050" kern="100">
                  <a:effectLst/>
                  <a:ea typeface="ＭＳ 明朝" panose="02020609040205080304" pitchFamily="17" charset="-128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  <p:pic>
          <p:nvPicPr>
            <p:cNvPr id="2076" name="図 52" descr="腕を組む・困る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71105">
              <a:off x="3960730" y="3072762"/>
              <a:ext cx="464662" cy="7174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2" name="図 41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266">
            <a:off x="3530666" y="7708841"/>
            <a:ext cx="634549" cy="947478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161" y="6780543"/>
            <a:ext cx="1001028" cy="826352"/>
          </a:xfrm>
          <a:prstGeom prst="rect">
            <a:avLst/>
          </a:prstGeom>
        </p:spPr>
      </p:pic>
      <p:sp>
        <p:nvSpPr>
          <p:cNvPr id="52" name="Text Box 267"/>
          <p:cNvSpPr txBox="1">
            <a:spLocks noChangeArrowheads="1"/>
          </p:cNvSpPr>
          <p:nvPr/>
        </p:nvSpPr>
        <p:spPr bwMode="auto">
          <a:xfrm>
            <a:off x="1295368" y="3811476"/>
            <a:ext cx="574772" cy="51435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仕事</a:t>
            </a:r>
            <a:endParaRPr lang="ja-JP" sz="1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3" name="Text Box 267"/>
          <p:cNvSpPr txBox="1">
            <a:spLocks noChangeArrowheads="1"/>
          </p:cNvSpPr>
          <p:nvPr/>
        </p:nvSpPr>
        <p:spPr bwMode="auto">
          <a:xfrm>
            <a:off x="3223685" y="3345561"/>
            <a:ext cx="733317" cy="51435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子育て</a:t>
            </a:r>
            <a:endParaRPr lang="ja-JP" sz="1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4" name="Text Box 267"/>
          <p:cNvSpPr txBox="1">
            <a:spLocks noChangeArrowheads="1"/>
          </p:cNvSpPr>
          <p:nvPr/>
        </p:nvSpPr>
        <p:spPr bwMode="auto">
          <a:xfrm>
            <a:off x="5086183" y="3026031"/>
            <a:ext cx="1196484" cy="51435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家族の介護</a:t>
            </a:r>
            <a:endParaRPr lang="ja-JP" sz="1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6" name="Text Box 267"/>
          <p:cNvSpPr txBox="1">
            <a:spLocks noChangeArrowheads="1"/>
          </p:cNvSpPr>
          <p:nvPr/>
        </p:nvSpPr>
        <p:spPr bwMode="auto">
          <a:xfrm>
            <a:off x="1203965" y="6294700"/>
            <a:ext cx="986619" cy="51435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つなぎ</a:t>
            </a:r>
            <a:endParaRPr lang="en-US" altLang="ja-JP" sz="1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60" name="右矢印 59"/>
          <p:cNvSpPr/>
          <p:nvPr/>
        </p:nvSpPr>
        <p:spPr>
          <a:xfrm rot="5400000">
            <a:off x="3576634" y="5010528"/>
            <a:ext cx="387152" cy="89745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2166635" y="5528961"/>
            <a:ext cx="3207153" cy="739692"/>
          </a:xfrm>
          <a:prstGeom prst="ellipse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>
            <a:softEdge rad="317500"/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5089690" y="6014770"/>
            <a:ext cx="1970955" cy="739692"/>
          </a:xfrm>
          <a:prstGeom prst="ellipse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>
            <a:softEdge rad="317500"/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55" name="Text Box 267"/>
          <p:cNvSpPr txBox="1">
            <a:spLocks noChangeArrowheads="1"/>
          </p:cNvSpPr>
          <p:nvPr/>
        </p:nvSpPr>
        <p:spPr bwMode="auto">
          <a:xfrm>
            <a:off x="5615139" y="6163942"/>
            <a:ext cx="986619" cy="51435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情報提供</a:t>
            </a:r>
            <a:endParaRPr lang="en-US" altLang="ja-JP" sz="1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7" name="Text Box 267"/>
          <p:cNvSpPr txBox="1">
            <a:spLocks noChangeArrowheads="1"/>
          </p:cNvSpPr>
          <p:nvPr/>
        </p:nvSpPr>
        <p:spPr bwMode="auto">
          <a:xfrm>
            <a:off x="2922964" y="5701340"/>
            <a:ext cx="1743380" cy="268766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/>
            <a:r>
              <a:rPr lang="ja-JP" altLang="en-US" sz="13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見守り・活動の支援</a:t>
            </a:r>
            <a:endParaRPr lang="en-US" altLang="ja-JP" sz="13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70" name="円/楕円 69"/>
          <p:cNvSpPr/>
          <p:nvPr/>
        </p:nvSpPr>
        <p:spPr>
          <a:xfrm>
            <a:off x="4601808" y="7413150"/>
            <a:ext cx="3151240" cy="1097217"/>
          </a:xfrm>
          <a:prstGeom prst="ellipse">
            <a:avLst/>
          </a:prstGeom>
          <a:solidFill>
            <a:srgbClr val="FFCCCC"/>
          </a:solidFill>
          <a:ln w="12700" cap="flat" cmpd="sng" algn="ctr">
            <a:noFill/>
            <a:prstDash val="solid"/>
            <a:miter lim="800000"/>
          </a:ln>
          <a:effectLst>
            <a:softEdge rad="317500"/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48" name="Text Box 270"/>
          <p:cNvSpPr txBox="1">
            <a:spLocks noChangeArrowheads="1"/>
          </p:cNvSpPr>
          <p:nvPr/>
        </p:nvSpPr>
        <p:spPr bwMode="auto">
          <a:xfrm>
            <a:off x="5035635" y="7764877"/>
            <a:ext cx="2455535" cy="745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福祉</a:t>
            </a:r>
            <a:r>
              <a:rPr lang="ja-JP" sz="1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サービスの利用や申請</a:t>
            </a:r>
            <a:endParaRPr lang="en-US" altLang="ja-JP" sz="1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の</a:t>
            </a:r>
            <a:r>
              <a:rPr lang="ja-JP" sz="1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お手伝い・情報提供</a:t>
            </a:r>
          </a:p>
        </p:txBody>
      </p:sp>
      <p:sp>
        <p:nvSpPr>
          <p:cNvPr id="71" name="円/楕円 70"/>
          <p:cNvSpPr/>
          <p:nvPr/>
        </p:nvSpPr>
        <p:spPr>
          <a:xfrm>
            <a:off x="369731" y="7369481"/>
            <a:ext cx="2586520" cy="1097217"/>
          </a:xfrm>
          <a:prstGeom prst="ellipse">
            <a:avLst/>
          </a:prstGeom>
          <a:solidFill>
            <a:srgbClr val="FFCCCC"/>
          </a:solidFill>
          <a:ln w="12700" cap="flat" cmpd="sng" algn="ctr">
            <a:noFill/>
            <a:prstDash val="solid"/>
            <a:miter lim="800000"/>
          </a:ln>
          <a:effectLst>
            <a:softEdge rad="317500"/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50" name="Text Box 267"/>
          <p:cNvSpPr txBox="1">
            <a:spLocks noChangeArrowheads="1"/>
          </p:cNvSpPr>
          <p:nvPr/>
        </p:nvSpPr>
        <p:spPr bwMode="auto">
          <a:xfrm>
            <a:off x="671032" y="7658989"/>
            <a:ext cx="1802819" cy="51435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altLang="ja-JP" sz="1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   </a:t>
            </a:r>
            <a:r>
              <a:rPr lang="ja-JP" sz="1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必要に応じて</a:t>
            </a:r>
            <a:endParaRPr lang="en-US" altLang="ja-JP" sz="1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sz="1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</a:t>
            </a:r>
            <a:r>
              <a:rPr lang="ja-JP" sz="1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様々な機関と連携</a:t>
            </a:r>
          </a:p>
        </p:txBody>
      </p:sp>
      <p:sp>
        <p:nvSpPr>
          <p:cNvPr id="72" name="円/楕円 71"/>
          <p:cNvSpPr/>
          <p:nvPr/>
        </p:nvSpPr>
        <p:spPr>
          <a:xfrm>
            <a:off x="1988943" y="6865511"/>
            <a:ext cx="3593101" cy="1097217"/>
          </a:xfrm>
          <a:prstGeom prst="ellipse">
            <a:avLst/>
          </a:prstGeom>
          <a:solidFill>
            <a:srgbClr val="FFCCCC"/>
          </a:solidFill>
          <a:ln w="12700" cap="flat" cmpd="sng" algn="ctr">
            <a:noFill/>
            <a:prstDash val="solid"/>
            <a:miter lim="800000"/>
          </a:ln>
          <a:effectLst>
            <a:softEdge rad="317500"/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51" name="Text Box 272"/>
          <p:cNvSpPr txBox="1">
            <a:spLocks noChangeArrowheads="1"/>
          </p:cNvSpPr>
          <p:nvPr/>
        </p:nvSpPr>
        <p:spPr bwMode="auto">
          <a:xfrm>
            <a:off x="2426796" y="7132816"/>
            <a:ext cx="3330844" cy="524757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altLang="ja-JP" sz="13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</a:t>
            </a:r>
            <a:r>
              <a:rPr lang="ja-JP" sz="13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地域で孤立することがないよう、</a:t>
            </a:r>
            <a:endParaRPr lang="en-US" altLang="ja-JP" sz="13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3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地域の</a:t>
            </a:r>
            <a:r>
              <a:rPr lang="ja-JP" altLang="en-US" sz="13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見守りや地域福祉</a:t>
            </a:r>
            <a:r>
              <a:rPr lang="ja-JP" sz="13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活動の支援</a:t>
            </a:r>
          </a:p>
          <a:p>
            <a:pPr algn="just">
              <a:spcAft>
                <a:spcPts val="0"/>
              </a:spcAft>
            </a:pPr>
            <a:r>
              <a:rPr lang="en-US" sz="1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 </a:t>
            </a:r>
            <a:endParaRPr lang="ja-JP" sz="1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788" y="6577508"/>
            <a:ext cx="1508086" cy="994961"/>
          </a:xfrm>
          <a:prstGeom prst="rect">
            <a:avLst/>
          </a:prstGeom>
        </p:spPr>
      </p:pic>
      <p:pic>
        <p:nvPicPr>
          <p:cNvPr id="75" name="図 74" descr="携帯"/>
          <p:cNvPicPr/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561" y="8492799"/>
            <a:ext cx="514278" cy="657194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Text Box 267"/>
          <p:cNvSpPr txBox="1">
            <a:spLocks noChangeArrowheads="1"/>
          </p:cNvSpPr>
          <p:nvPr/>
        </p:nvSpPr>
        <p:spPr bwMode="auto">
          <a:xfrm>
            <a:off x="901104" y="9116775"/>
            <a:ext cx="522138" cy="51435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2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電話</a:t>
            </a:r>
            <a:endParaRPr lang="en-US" alt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82" name="図 131" descr=" ">
            <a:hlinkClick r:id="rId20"/>
          </p:cNvPr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8218" y="8456586"/>
            <a:ext cx="747444" cy="739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Text Box 267"/>
          <p:cNvSpPr txBox="1">
            <a:spLocks noChangeArrowheads="1"/>
          </p:cNvSpPr>
          <p:nvPr/>
        </p:nvSpPr>
        <p:spPr bwMode="auto">
          <a:xfrm>
            <a:off x="2085212" y="9127536"/>
            <a:ext cx="522138" cy="247434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窓口</a:t>
            </a:r>
            <a:endParaRPr lang="en-US" alt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84" name="Text Box 267"/>
          <p:cNvSpPr txBox="1">
            <a:spLocks noChangeArrowheads="1"/>
          </p:cNvSpPr>
          <p:nvPr/>
        </p:nvSpPr>
        <p:spPr bwMode="auto">
          <a:xfrm>
            <a:off x="1493158" y="8834329"/>
            <a:ext cx="522138" cy="51435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2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や</a:t>
            </a:r>
            <a:endParaRPr lang="en-US" alt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85" name="Text Box 267"/>
          <p:cNvSpPr txBox="1">
            <a:spLocks noChangeArrowheads="1"/>
          </p:cNvSpPr>
          <p:nvPr/>
        </p:nvSpPr>
        <p:spPr bwMode="auto">
          <a:xfrm>
            <a:off x="2648973" y="8776370"/>
            <a:ext cx="2186244" cy="51435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2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で気軽にご相談ください。</a:t>
            </a:r>
            <a:endParaRPr lang="en-US" alt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86" name="Text Box 267"/>
          <p:cNvSpPr txBox="1">
            <a:spLocks noChangeArrowheads="1"/>
          </p:cNvSpPr>
          <p:nvPr/>
        </p:nvSpPr>
        <p:spPr bwMode="auto">
          <a:xfrm>
            <a:off x="3957002" y="8912253"/>
            <a:ext cx="2186244" cy="51435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詳しくは </a:t>
            </a:r>
            <a:r>
              <a:rPr lang="ja-JP" altLang="en-US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裏面 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へ</a:t>
            </a:r>
            <a:endParaRPr lang="en-US" altLang="ja-JP" sz="16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792" y="5948466"/>
            <a:ext cx="1304837" cy="998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907382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4</TotalTime>
  <Words>287</Words>
  <Application>Microsoft Office PowerPoint</Application>
  <PresentationFormat>ユーザー設定</PresentationFormat>
  <Paragraphs>71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HGPSoeiKakugothicUB</vt:lpstr>
      <vt:lpstr>HGPSoeiKakugothicUB</vt:lpstr>
      <vt:lpstr>HG丸ｺﾞｼｯｸM-PRO</vt:lpstr>
      <vt:lpstr>ＭＳ Ｐゴシック</vt:lpstr>
      <vt:lpstr>ＭＳ 明朝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chiiki</cp:lastModifiedBy>
  <cp:revision>5</cp:revision>
  <cp:lastPrinted>2026-05-20T04:28:04Z</cp:lastPrinted>
  <dcterms:created xsi:type="dcterms:W3CDTF">2016-07-27T00:23:17Z</dcterms:created>
  <dcterms:modified xsi:type="dcterms:W3CDTF">2026-06-11T02:48:55Z</dcterms:modified>
</cp:coreProperties>
</file>